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58" r:id="rId5"/>
    <p:sldId id="259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3" r:id="rId18"/>
    <p:sldId id="272" r:id="rId19"/>
    <p:sldId id="274" r:id="rId20"/>
    <p:sldId id="275" r:id="rId21"/>
    <p:sldId id="276" r:id="rId22"/>
    <p:sldId id="292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0" d="100"/>
          <a:sy n="80" d="100"/>
        </p:scale>
        <p:origin x="82" y="17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8FC834-1BB5-42A6-8958-CD1D56C7B8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58DE087-ED10-4D9D-ADED-4A10EB2B66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754380C-6C1E-4844-B419-E2A4A2BCF1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9B8CE-9930-4726-9F9E-5257D5B863AD}" type="datetimeFigureOut">
              <a:rPr lang="ru-RU" smtClean="0"/>
              <a:t>03.03.2022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90D3E2B-BACF-4EB4-A99C-CAB14EF85A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F83E949-45B0-42F7-9B99-1C06DA5DA3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53A60-6C35-4104-9D4D-05F045569E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4152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A3E27B4-52E6-4B6F-8F8E-5D91B8D6C5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29E0E56F-ACD4-4606-93BD-E01D02274C5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FEA96C8-190B-4DCA-8119-FB6F7F2A73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9B8CE-9930-4726-9F9E-5257D5B863AD}" type="datetimeFigureOut">
              <a:rPr lang="ru-RU" smtClean="0"/>
              <a:t>03.03.2022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1902991-F8E4-4E5B-9D85-F37B16E2F1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5E9B490-DED1-4E47-A534-F57476A7B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53A60-6C35-4104-9D4D-05F045569E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98440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138DA7B8-461B-4A21-96E6-91FC0B5A899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97A79284-A6A3-4041-ACBA-D1B0B42D39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EBE5DD7-727B-4601-AC7D-91C71E1371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9B8CE-9930-4726-9F9E-5257D5B863AD}" type="datetimeFigureOut">
              <a:rPr lang="ru-RU" smtClean="0"/>
              <a:t>03.03.2022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8B825F5-DFDE-4BF5-88E2-FBCE50CE7E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E070CCD-5EF1-46F5-B4E7-E992016D0C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53A60-6C35-4104-9D4D-05F045569E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23814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E8EB9E0-1229-4CB5-89E0-4C88E0933B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7F27414-AC62-404C-A7D3-CC7C9E6074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F864727-D0EB-419D-B5B6-2DDA2DB587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9B8CE-9930-4726-9F9E-5257D5B863AD}" type="datetimeFigureOut">
              <a:rPr lang="ru-RU" smtClean="0"/>
              <a:t>03.03.2022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F59DCC2-45D1-40AD-9827-E5DD6778B8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55D84FA-CECB-433E-B95F-0968871553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53A60-6C35-4104-9D4D-05F045569E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5732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D516F6-97E7-4C3E-972C-5CA9EFBD04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F5BAF61-A0AA-4C86-91AA-F8419F43E3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E275F61-7327-46C1-BB44-005BE11D72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9B8CE-9930-4726-9F9E-5257D5B863AD}" type="datetimeFigureOut">
              <a:rPr lang="ru-RU" smtClean="0"/>
              <a:t>03.03.2022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53599F5-F3FC-4A68-9E76-37AC72CD9F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689B798-CE24-4222-985C-38123E0C56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53A60-6C35-4104-9D4D-05F045569E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5039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D47F71B-0F8A-4099-9A55-4CE828D71F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B981440-D441-47AE-A65A-10A4687D07E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740FB51-DD2A-483D-8B31-1C5D41242D9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2FC9689-9ACF-4901-AD93-6292F55F4A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9B8CE-9930-4726-9F9E-5257D5B863AD}" type="datetimeFigureOut">
              <a:rPr lang="ru-RU" smtClean="0"/>
              <a:t>03.03.2022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53C5386-D933-4F7B-8F1F-C39D01656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DCED141-526A-40B4-AC43-19AD2CB5E0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53A60-6C35-4104-9D4D-05F045569E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18559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43B3757-8B7A-4216-97F8-A73DC7A97F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A72B265-50F2-4B20-99F3-1321989C5A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F32C567-8D22-4ABF-A5B9-0C567D1125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233A4110-CF23-4BDD-BBFE-42AA35ACD0B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846FCB8A-541F-4A17-AACB-DA4A97D28C3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C953CE2C-9349-449C-A178-C7809C674D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9B8CE-9930-4726-9F9E-5257D5B863AD}" type="datetimeFigureOut">
              <a:rPr lang="ru-RU" smtClean="0"/>
              <a:t>03.03.2022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972FC42D-EC83-4358-8830-126EE926C6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02B4F537-3993-4D96-8F0B-32B2B16F7F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53A60-6C35-4104-9D4D-05F045569E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64833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4D94034-F0E4-4203-A240-E81687BD57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2FE5D2A2-7769-4EC5-A0A8-9E1AD400F2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9B8CE-9930-4726-9F9E-5257D5B863AD}" type="datetimeFigureOut">
              <a:rPr lang="ru-RU" smtClean="0"/>
              <a:t>03.03.2022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63F18D4A-8ED7-40CF-9C8A-4DE819C0BE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4EE622CF-A486-4494-BF34-07042CFAFD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53A60-6C35-4104-9D4D-05F045569E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46767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8A5470C8-3C50-4FD7-862A-4CC70A9F8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9B8CE-9930-4726-9F9E-5257D5B863AD}" type="datetimeFigureOut">
              <a:rPr lang="ru-RU" smtClean="0"/>
              <a:t>03.03.2022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09ACF089-0347-4DA7-9C52-1640CFBA78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32B931E-F4E8-4F49-8126-D214747893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53A60-6C35-4104-9D4D-05F045569E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85776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C5740CD-2437-4D95-8BEB-8160C71620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05E7085-3614-4508-9DF3-CEA7572513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78EA186-AD19-4BE2-A8C3-71147DE76B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E08A268-682B-427A-9F19-67B380A440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9B8CE-9930-4726-9F9E-5257D5B863AD}" type="datetimeFigureOut">
              <a:rPr lang="ru-RU" smtClean="0"/>
              <a:t>03.03.2022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01E786B-19DF-4E92-A4DA-33945E7ECB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4D35820-E37E-419A-B376-9260B8E4FD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53A60-6C35-4104-9D4D-05F045569E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8568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144A369-005B-4C7F-BD6F-1F3FA72514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4F04FA2C-931F-40B5-923C-0FA0A8BF3C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63E29C6-8D68-4048-938E-E897AC897A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654C0B5-3DB1-49DC-A0B5-1D57477A27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9B8CE-9930-4726-9F9E-5257D5B863AD}" type="datetimeFigureOut">
              <a:rPr lang="ru-RU" smtClean="0"/>
              <a:t>03.03.2022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07BA68D-029C-4D0C-8E40-9F33642AFE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ACC7E52-F4C3-40B5-B597-1DFCBE2C5E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53A60-6C35-4104-9D4D-05F045569E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00963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F8F441E-08B0-4836-AF5A-0BC695408A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2D522A1-9CDB-4280-9BA1-CB0CB3D4C4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341B68A-EB32-4CB7-AC2F-ECB2F759D83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79B8CE-9930-4726-9F9E-5257D5B863AD}" type="datetimeFigureOut">
              <a:rPr lang="ru-RU" smtClean="0"/>
              <a:t>03.03.2022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2D618C9-DA79-4EC2-842E-93057F670BC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B75B28F-3D51-4FDD-9127-B978977991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453A60-6C35-4104-9D4D-05F045569E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53948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E1B9618-FFF7-4D58-8A51-82E83B3B651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Лекция №2 Тема: История социальной рекламы в России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6FFB8A4-696B-4E1F-A9C2-70AF6CAE8BA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Исторические корни Российской социальной рекламы. </a:t>
            </a:r>
          </a:p>
          <a:p>
            <a:pPr marL="514350" indent="-514350">
              <a:buAutoNum type="arabicPeriod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Социальная реклама в Советский период. </a:t>
            </a:r>
          </a:p>
        </p:txBody>
      </p:sp>
    </p:spTree>
    <p:extLst>
      <p:ext uri="{BB962C8B-B14F-4D97-AF65-F5344CB8AC3E}">
        <p14:creationId xmlns:p14="http://schemas.microsoft.com/office/powerpoint/2010/main" val="35569556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>
            <a:extLst>
              <a:ext uri="{FF2B5EF4-FFF2-40B4-BE49-F238E27FC236}">
                <a16:creationId xmlns:a16="http://schemas.microsoft.com/office/drawing/2014/main" id="{F22024D3-023D-4631-AC3D-913B314E11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9213" y="390525"/>
            <a:ext cx="9553575" cy="5886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78893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F9E13FB-3CD1-4B90-B143-6C078A3F02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По предмету рекламирования и по стилевому решению плакаты можно разделить на:</a:t>
            </a:r>
          </a:p>
        </p:txBody>
      </p:sp>
      <p:graphicFrame>
        <p:nvGraphicFramePr>
          <p:cNvPr id="5" name="Таблица 5">
            <a:extLst>
              <a:ext uri="{FF2B5EF4-FFF2-40B4-BE49-F238E27FC236}">
                <a16:creationId xmlns:a16="http://schemas.microsoft.com/office/drawing/2014/main" id="{9312132A-58B0-4A54-9F95-3A20D8054CB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81559295"/>
              </p:ext>
            </p:extLst>
          </p:nvPr>
        </p:nvGraphicFramePr>
        <p:xfrm>
          <a:off x="838200" y="1825625"/>
          <a:ext cx="10515597" cy="1920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05199">
                  <a:extLst>
                    <a:ext uri="{9D8B030D-6E8A-4147-A177-3AD203B41FA5}">
                      <a16:colId xmlns:a16="http://schemas.microsoft.com/office/drawing/2014/main" val="3501616252"/>
                    </a:ext>
                  </a:extLst>
                </a:gridCol>
                <a:gridCol w="3505199">
                  <a:extLst>
                    <a:ext uri="{9D8B030D-6E8A-4147-A177-3AD203B41FA5}">
                      <a16:colId xmlns:a16="http://schemas.microsoft.com/office/drawing/2014/main" val="288061921"/>
                    </a:ext>
                  </a:extLst>
                </a:gridCol>
                <a:gridCol w="3505199">
                  <a:extLst>
                    <a:ext uri="{9D8B030D-6E8A-4147-A177-3AD203B41FA5}">
                      <a16:colId xmlns:a16="http://schemas.microsoft.com/office/drawing/2014/main" val="1844412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400" dirty="0"/>
                        <a:t>Торгово-промышленный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/>
                        <a:t>Социально-политический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/>
                        <a:t>Плакат, посвященный популяризации духовных ценностей, таких как театр, кино, выставки, книги.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341234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695668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>
            <a:extLst>
              <a:ext uri="{FF2B5EF4-FFF2-40B4-BE49-F238E27FC236}">
                <a16:creationId xmlns:a16="http://schemas.microsoft.com/office/drawing/2014/main" id="{0E6D5114-AE46-4139-A089-ACBE5EF092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3500" y="276226"/>
            <a:ext cx="9410700" cy="6210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2690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>
            <a:extLst>
              <a:ext uri="{FF2B5EF4-FFF2-40B4-BE49-F238E27FC236}">
                <a16:creationId xmlns:a16="http://schemas.microsoft.com/office/drawing/2014/main" id="{5B0795CA-CFE7-42FA-A49E-0B7A2D6D85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9975" y="466724"/>
            <a:ext cx="10052050" cy="6191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7595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>
            <a:extLst>
              <a:ext uri="{FF2B5EF4-FFF2-40B4-BE49-F238E27FC236}">
                <a16:creationId xmlns:a16="http://schemas.microsoft.com/office/drawing/2014/main" id="{E37368FB-562E-44D7-A948-6BBF9ADADC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9825" y="180975"/>
            <a:ext cx="7524750" cy="6543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75832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>
            <a:extLst>
              <a:ext uri="{FF2B5EF4-FFF2-40B4-BE49-F238E27FC236}">
                <a16:creationId xmlns:a16="http://schemas.microsoft.com/office/drawing/2014/main" id="{93E00AEC-EBEF-4EDF-9B86-40409D83C7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4025" y="361950"/>
            <a:ext cx="9105899" cy="5714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70875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CBF6329-AC3C-4ADE-ACCA-8B1F22C084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Социальная реклама в Советский период. </a:t>
            </a:r>
            <a:b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5B2DFEA0-00C6-48C5-A8EC-7E65F4EC887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71825" y="1190626"/>
            <a:ext cx="5219699" cy="5457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416470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>
            <a:extLst>
              <a:ext uri="{FF2B5EF4-FFF2-40B4-BE49-F238E27FC236}">
                <a16:creationId xmlns:a16="http://schemas.microsoft.com/office/drawing/2014/main" id="{670E49A6-3D62-4747-ADB3-387B4B11A3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8951" y="123824"/>
            <a:ext cx="6029324" cy="6553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094916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387E9005-BF97-49D9-95ED-AE19290D44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5974" y="0"/>
            <a:ext cx="77247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49832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>
            <a:extLst>
              <a:ext uri="{FF2B5EF4-FFF2-40B4-BE49-F238E27FC236}">
                <a16:creationId xmlns:a16="http://schemas.microsoft.com/office/drawing/2014/main" id="{75C99DE9-DF94-4F7B-BAC1-7526C88C11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25" y="485774"/>
            <a:ext cx="10982325" cy="5991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13637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E5B7617-BBC6-47AC-BD61-61988038F4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Исторические корни Российской социальной рекламы.</a:t>
            </a:r>
            <a:endParaRPr lang="ru-RU" sz="3600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D7226305-4F4C-483B-BE8B-F809990B2AD7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8824" y="1586752"/>
            <a:ext cx="9377082" cy="5011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075993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>
            <a:extLst>
              <a:ext uri="{FF2B5EF4-FFF2-40B4-BE49-F238E27FC236}">
                <a16:creationId xmlns:a16="http://schemas.microsoft.com/office/drawing/2014/main" id="{B6556E66-DB6C-4919-B589-9EDE9AE21F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8925" y="142875"/>
            <a:ext cx="6886575" cy="6438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960089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>
            <a:extLst>
              <a:ext uri="{FF2B5EF4-FFF2-40B4-BE49-F238E27FC236}">
                <a16:creationId xmlns:a16="http://schemas.microsoft.com/office/drawing/2014/main" id="{C4C9AE63-FA55-4663-8AA2-288542CE8D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749" y="0"/>
            <a:ext cx="1014412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923938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2D1C642-8FEA-4B1B-BE72-EB8D875F11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390525"/>
            <a:ext cx="10448925" cy="6048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210451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Выполним план великих работ! ">
            <a:extLst>
              <a:ext uri="{FF2B5EF4-FFF2-40B4-BE49-F238E27FC236}">
                <a16:creationId xmlns:a16="http://schemas.microsoft.com/office/drawing/2014/main" id="{9EDD4266-FC53-4FA7-82B2-2EBA7D582E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0725" y="314325"/>
            <a:ext cx="8391525" cy="6334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934724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>
            <a:extLst>
              <a:ext uri="{FF2B5EF4-FFF2-40B4-BE49-F238E27FC236}">
                <a16:creationId xmlns:a16="http://schemas.microsoft.com/office/drawing/2014/main" id="{1F74CC0F-EA24-461C-A804-091C0F58F5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75" y="295274"/>
            <a:ext cx="7124700" cy="6229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085606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>
            <a:extLst>
              <a:ext uri="{FF2B5EF4-FFF2-40B4-BE49-F238E27FC236}">
                <a16:creationId xmlns:a16="http://schemas.microsoft.com/office/drawing/2014/main" id="{33D44B30-4820-4F1C-A785-9FA3A0949D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513" y="276225"/>
            <a:ext cx="10339387" cy="6143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573875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EFD4DA1-3870-41D3-8C57-5D0495C1FC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Изобразительные особенности социальных плакатов 1920-1930-х годов: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704201A-706F-4E7D-B4D7-71E183B373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/>
              <a:t>Графическое изображение сцен труда, обороны;</a:t>
            </a:r>
          </a:p>
          <a:p>
            <a:r>
              <a:rPr lang="ru-RU" sz="3600" dirty="0"/>
              <a:t>Индустриальные пейзажи;</a:t>
            </a:r>
          </a:p>
          <a:p>
            <a:r>
              <a:rPr lang="ru-RU" sz="3600" dirty="0"/>
              <a:t>Сатирическое изображение контрреволюционеров. </a:t>
            </a:r>
          </a:p>
        </p:txBody>
      </p:sp>
    </p:spTree>
    <p:extLst>
      <p:ext uri="{BB962C8B-B14F-4D97-AF65-F5344CB8AC3E}">
        <p14:creationId xmlns:p14="http://schemas.microsoft.com/office/powerpoint/2010/main" val="124619093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>
            <a:extLst>
              <a:ext uri="{FF2B5EF4-FFF2-40B4-BE49-F238E27FC236}">
                <a16:creationId xmlns:a16="http://schemas.microsoft.com/office/drawing/2014/main" id="{4DD2A854-B0AA-423E-A7FF-A7963AD9B0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409575"/>
            <a:ext cx="10258425" cy="586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195884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>
            <a:extLst>
              <a:ext uri="{FF2B5EF4-FFF2-40B4-BE49-F238E27FC236}">
                <a16:creationId xmlns:a16="http://schemas.microsoft.com/office/drawing/2014/main" id="{A3951691-C2CB-4ED6-A678-6B27F1D629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2226" y="295275"/>
            <a:ext cx="7248524" cy="6296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146538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>
            <a:extLst>
              <a:ext uri="{FF2B5EF4-FFF2-40B4-BE49-F238E27FC236}">
                <a16:creationId xmlns:a16="http://schemas.microsoft.com/office/drawing/2014/main" id="{266B7DB1-BE31-4EBD-A468-3FCDEE0BA8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0" y="457200"/>
            <a:ext cx="88011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55327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4A186A6-7913-4B42-82FD-C985F35134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1" y="76201"/>
            <a:ext cx="10620374" cy="6638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604348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>
            <a:extLst>
              <a:ext uri="{FF2B5EF4-FFF2-40B4-BE49-F238E27FC236}">
                <a16:creationId xmlns:a16="http://schemas.microsoft.com/office/drawing/2014/main" id="{FE261AAE-ECC0-4473-BD2F-120BACFD5D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000" y="0"/>
            <a:ext cx="10160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258155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>
            <a:extLst>
              <a:ext uri="{FF2B5EF4-FFF2-40B4-BE49-F238E27FC236}">
                <a16:creationId xmlns:a16="http://schemas.microsoft.com/office/drawing/2014/main" id="{379D4232-9FBE-481B-9B39-CA71A65252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6899" y="352425"/>
            <a:ext cx="7896225" cy="6315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822112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998756A-1F43-4703-9D6D-BB22372312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550" y="276224"/>
            <a:ext cx="7124700" cy="6362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27357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>
            <a:extLst>
              <a:ext uri="{FF2B5EF4-FFF2-40B4-BE49-F238E27FC236}">
                <a16:creationId xmlns:a16="http://schemas.microsoft.com/office/drawing/2014/main" id="{51B46A04-96E9-487E-84F6-D6B3C773A2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66700"/>
            <a:ext cx="11430000" cy="632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848954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>
            <a:extLst>
              <a:ext uri="{FF2B5EF4-FFF2-40B4-BE49-F238E27FC236}">
                <a16:creationId xmlns:a16="http://schemas.microsoft.com/office/drawing/2014/main" id="{0AED8728-3CF2-47E7-8346-F2E5A80476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6050" y="571500"/>
            <a:ext cx="7267575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951688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E3E55566-7DDD-453C-8498-BA0B040C83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0800" y="114300"/>
            <a:ext cx="6629400" cy="641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69781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>
            <a:extLst>
              <a:ext uri="{FF2B5EF4-FFF2-40B4-BE49-F238E27FC236}">
                <a16:creationId xmlns:a16="http://schemas.microsoft.com/office/drawing/2014/main" id="{96BF4958-1FC3-491C-9782-656FAFE1E0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1301" y="314324"/>
            <a:ext cx="6619874" cy="6400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47490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>
            <a:extLst>
              <a:ext uri="{FF2B5EF4-FFF2-40B4-BE49-F238E27FC236}">
                <a16:creationId xmlns:a16="http://schemas.microsoft.com/office/drawing/2014/main" id="{258FA8AD-6D9C-4E3C-8BE4-DD01D363BD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775" y="342900"/>
            <a:ext cx="11474450" cy="619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00242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>
            <a:extLst>
              <a:ext uri="{FF2B5EF4-FFF2-40B4-BE49-F238E27FC236}">
                <a16:creationId xmlns:a16="http://schemas.microsoft.com/office/drawing/2014/main" id="{40A7349E-B4AF-4C45-8AD8-00E56063BA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5349" y="409575"/>
            <a:ext cx="10429875" cy="6057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23818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:a16="http://schemas.microsoft.com/office/drawing/2014/main" id="{727461BB-DA0F-4639-B786-7997F638A1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325" y="257175"/>
            <a:ext cx="10106025" cy="6343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95329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BDA4A65-6178-40A6-A4C0-B748B69CD3B7}"/>
              </a:ext>
            </a:extLst>
          </p:cNvPr>
          <p:cNvSpPr txBox="1"/>
          <p:nvPr/>
        </p:nvSpPr>
        <p:spPr>
          <a:xfrm>
            <a:off x="409575" y="285750"/>
            <a:ext cx="4391025" cy="61863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i="0" dirty="0">
                <a:solidFill>
                  <a:srgbClr val="242F33"/>
                </a:solidFill>
                <a:effectLst/>
                <a:latin typeface="PT Serif" panose="020B0604020202020204" pitchFamily="18" charset="-52"/>
              </a:rPr>
              <a:t>Урок мужьям дуракам и женам щеголихам</a:t>
            </a:r>
            <a:br>
              <a:rPr lang="ru-RU" dirty="0"/>
            </a:br>
            <a:br>
              <a:rPr lang="ru-RU" dirty="0"/>
            </a:br>
            <a:r>
              <a:rPr lang="ru-RU" sz="1800" b="0" i="0" dirty="0">
                <a:solidFill>
                  <a:srgbClr val="242F33"/>
                </a:solidFill>
                <a:effectLst/>
                <a:latin typeface="PT Serif" panose="020B0604020202020204" pitchFamily="18" charset="-52"/>
              </a:rPr>
              <a:t>Баба мыслит ухитрится                                               </a:t>
            </a:r>
            <a:br>
              <a:rPr lang="ru-RU" dirty="0"/>
            </a:br>
            <a:r>
              <a:rPr lang="ru-RU" sz="1800" b="0" i="0" dirty="0">
                <a:solidFill>
                  <a:srgbClr val="242F33"/>
                </a:solidFill>
                <a:effectLst/>
                <a:latin typeface="PT Serif" panose="020B0604020202020204" pitchFamily="18" charset="-52"/>
              </a:rPr>
              <a:t>Чтоб получше нарядится</a:t>
            </a:r>
            <a:br>
              <a:rPr lang="ru-RU" dirty="0"/>
            </a:br>
            <a:r>
              <a:rPr lang="ru-RU" sz="1800" b="0" i="0" dirty="0">
                <a:solidFill>
                  <a:srgbClr val="242F33"/>
                </a:solidFill>
                <a:effectLst/>
                <a:latin typeface="PT Serif" panose="020B0604020202020204" pitchFamily="18" charset="-52"/>
              </a:rPr>
              <a:t>Она мужу приказала</a:t>
            </a:r>
            <a:br>
              <a:rPr lang="ru-RU" dirty="0"/>
            </a:br>
            <a:r>
              <a:rPr lang="ru-RU" sz="1800" b="0" i="0" dirty="0">
                <a:solidFill>
                  <a:srgbClr val="242F33"/>
                </a:solidFill>
                <a:effectLst/>
                <a:latin typeface="PT Serif" panose="020B0604020202020204" pitchFamily="18" charset="-52"/>
              </a:rPr>
              <a:t>Продай лошадь и корову</a:t>
            </a:r>
            <a:br>
              <a:rPr lang="ru-RU" dirty="0"/>
            </a:br>
            <a:r>
              <a:rPr lang="ru-RU" sz="1800" b="0" i="0" dirty="0">
                <a:solidFill>
                  <a:srgbClr val="242F33"/>
                </a:solidFill>
                <a:effectLst/>
                <a:latin typeface="PT Serif" panose="020B0604020202020204" pitchFamily="18" charset="-52"/>
              </a:rPr>
              <a:t>И купи ты мне обнову</a:t>
            </a:r>
            <a:br>
              <a:rPr lang="ru-RU" dirty="0"/>
            </a:br>
            <a:r>
              <a:rPr lang="ru-RU" sz="1800" b="0" i="0" dirty="0">
                <a:solidFill>
                  <a:srgbClr val="242F33"/>
                </a:solidFill>
                <a:effectLst/>
                <a:latin typeface="PT Serif" panose="020B0604020202020204" pitchFamily="18" charset="-52"/>
              </a:rPr>
              <a:t>Бедной муж хоть и не рад</a:t>
            </a:r>
            <a:br>
              <a:rPr lang="ru-RU" dirty="0"/>
            </a:br>
            <a:r>
              <a:rPr lang="ru-RU" sz="1800" b="0" i="0" dirty="0">
                <a:solidFill>
                  <a:srgbClr val="242F33"/>
                </a:solidFill>
                <a:effectLst/>
                <a:latin typeface="PT Serif" panose="020B0604020202020204" pitchFamily="18" charset="-52"/>
              </a:rPr>
              <a:t>Да готов купить наряд</a:t>
            </a:r>
            <a:br>
              <a:rPr lang="ru-RU" dirty="0"/>
            </a:br>
            <a:r>
              <a:rPr lang="ru-RU" sz="1800" b="0" i="0" dirty="0">
                <a:solidFill>
                  <a:srgbClr val="242F33"/>
                </a:solidFill>
                <a:effectLst/>
                <a:latin typeface="PT Serif" panose="020B0604020202020204" pitchFamily="18" charset="-52"/>
              </a:rPr>
              <a:t>Животинку </a:t>
            </a:r>
            <a:r>
              <a:rPr lang="ru-RU" sz="1800" b="0" i="0" dirty="0" err="1">
                <a:solidFill>
                  <a:srgbClr val="242F33"/>
                </a:solidFill>
                <a:effectLst/>
                <a:latin typeface="PT Serif" panose="020B0604020202020204" pitchFamily="18" charset="-52"/>
              </a:rPr>
              <a:t>пробусарил</a:t>
            </a:r>
            <a:endParaRPr lang="ru-RU" sz="1800" b="0" i="0" dirty="0">
              <a:solidFill>
                <a:srgbClr val="242F33"/>
              </a:solidFill>
              <a:effectLst/>
              <a:latin typeface="PT Serif" panose="020B0604020202020204" pitchFamily="18" charset="-52"/>
            </a:endParaRPr>
          </a:p>
          <a:p>
            <a:br>
              <a:rPr lang="ru-RU" dirty="0"/>
            </a:br>
            <a:r>
              <a:rPr lang="ru-RU" sz="1800" b="0" i="0" dirty="0">
                <a:solidFill>
                  <a:srgbClr val="242F33"/>
                </a:solidFill>
                <a:effectLst/>
                <a:latin typeface="PT Serif" panose="020A0603040505020204" pitchFamily="18" charset="-52"/>
              </a:rPr>
              <a:t>А жену свою уважил</a:t>
            </a:r>
            <a:br>
              <a:rPr lang="ru-RU" dirty="0"/>
            </a:br>
            <a:r>
              <a:rPr lang="ru-RU" sz="1800" b="0" i="0" dirty="0">
                <a:solidFill>
                  <a:srgbClr val="242F33"/>
                </a:solidFill>
                <a:effectLst/>
                <a:latin typeface="PT Serif" panose="020A0603040505020204" pitchFamily="18" charset="-52"/>
              </a:rPr>
              <a:t>Сарафан баба надела</a:t>
            </a:r>
            <a:br>
              <a:rPr lang="ru-RU" dirty="0"/>
            </a:br>
            <a:r>
              <a:rPr lang="ru-RU" sz="1800" b="0" i="0" dirty="0">
                <a:solidFill>
                  <a:srgbClr val="242F33"/>
                </a:solidFill>
                <a:effectLst/>
                <a:latin typeface="PT Serif" panose="020A0603040505020204" pitchFamily="18" charset="-52"/>
              </a:rPr>
              <a:t>Взяв </a:t>
            </a:r>
            <a:r>
              <a:rPr lang="ru-RU" sz="1800" b="0" i="0" dirty="0" err="1">
                <a:solidFill>
                  <a:srgbClr val="242F33"/>
                </a:solidFill>
                <a:effectLst/>
                <a:latin typeface="PT Serif" panose="020A0603040505020204" pitchFamily="18" charset="-52"/>
              </a:rPr>
              <a:t>свирелку</a:t>
            </a:r>
            <a:r>
              <a:rPr lang="ru-RU" sz="1800" b="0" i="0" dirty="0">
                <a:solidFill>
                  <a:srgbClr val="242F33"/>
                </a:solidFill>
                <a:effectLst/>
                <a:latin typeface="PT Serif" panose="020A0603040505020204" pitchFamily="18" charset="-52"/>
              </a:rPr>
              <a:t> засвистела</a:t>
            </a:r>
            <a:br>
              <a:rPr lang="ru-RU" dirty="0"/>
            </a:br>
            <a:r>
              <a:rPr lang="ru-RU" sz="1800" b="0" i="0" dirty="0">
                <a:solidFill>
                  <a:srgbClr val="242F33"/>
                </a:solidFill>
                <a:effectLst/>
                <a:latin typeface="PT Serif" panose="020A0603040505020204" pitchFamily="18" charset="-52"/>
              </a:rPr>
              <a:t>Стала козу забавлять</a:t>
            </a:r>
            <a:br>
              <a:rPr lang="ru-RU" dirty="0"/>
            </a:br>
            <a:r>
              <a:rPr lang="ru-RU" sz="1800" b="0" i="0" dirty="0">
                <a:solidFill>
                  <a:srgbClr val="242F33"/>
                </a:solidFill>
                <a:effectLst/>
                <a:latin typeface="PT Serif" panose="020A0603040505020204" pitchFamily="18" charset="-52"/>
              </a:rPr>
              <a:t>А коза пошла плясать</a:t>
            </a:r>
            <a:br>
              <a:rPr lang="ru-RU" dirty="0"/>
            </a:br>
            <a:r>
              <a:rPr lang="ru-RU" sz="1800" b="0" i="0" dirty="0">
                <a:solidFill>
                  <a:srgbClr val="242F33"/>
                </a:solidFill>
                <a:effectLst/>
                <a:latin typeface="PT Serif" panose="020A0603040505020204" pitchFamily="18" charset="-52"/>
              </a:rPr>
              <a:t>И так лето все играла</a:t>
            </a:r>
            <a:br>
              <a:rPr lang="ru-RU" dirty="0"/>
            </a:br>
            <a:r>
              <a:rPr lang="ru-RU" sz="1800" b="0" i="0" dirty="0">
                <a:solidFill>
                  <a:srgbClr val="242F33"/>
                </a:solidFill>
                <a:effectLst/>
                <a:latin typeface="PT Serif" panose="020A0603040505020204" pitchFamily="18" charset="-52"/>
              </a:rPr>
              <a:t>Вот приходит и зима</a:t>
            </a:r>
            <a:br>
              <a:rPr lang="ru-RU" dirty="0"/>
            </a:br>
            <a:r>
              <a:rPr lang="ru-RU" sz="1800" b="0" i="0" dirty="0">
                <a:solidFill>
                  <a:srgbClr val="242F33"/>
                </a:solidFill>
                <a:effectLst/>
                <a:latin typeface="PT Serif" panose="020A0603040505020204" pitchFamily="18" charset="-52"/>
              </a:rPr>
              <a:t>Мужика без дров застала</a:t>
            </a:r>
            <a:br>
              <a:rPr lang="ru-RU" dirty="0"/>
            </a:br>
            <a:r>
              <a:rPr lang="ru-RU" sz="1800" b="0" i="0" dirty="0">
                <a:solidFill>
                  <a:srgbClr val="242F33"/>
                </a:solidFill>
                <a:effectLst/>
                <a:latin typeface="PT Serif" panose="020A0603040505020204" pitchFamily="18" charset="-52"/>
              </a:rPr>
              <a:t>Сходит наш мужик с ума</a:t>
            </a:r>
            <a:br>
              <a:rPr lang="ru-RU" dirty="0"/>
            </a:br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A9C0B4D-2E52-4433-9D99-82AA266F2A86}"/>
              </a:ext>
            </a:extLst>
          </p:cNvPr>
          <p:cNvSpPr txBox="1"/>
          <p:nvPr/>
        </p:nvSpPr>
        <p:spPr>
          <a:xfrm>
            <a:off x="5876924" y="923925"/>
            <a:ext cx="4019551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0" i="0" dirty="0">
                <a:solidFill>
                  <a:srgbClr val="242F33"/>
                </a:solidFill>
                <a:effectLst/>
                <a:latin typeface="PT Serif" panose="020A0603040505020204" pitchFamily="18" charset="-52"/>
              </a:rPr>
              <a:t>Что же делать нам милая</a:t>
            </a:r>
            <a:br>
              <a:rPr lang="ru-RU" dirty="0"/>
            </a:br>
            <a:r>
              <a:rPr lang="ru-RU" sz="1800" b="0" i="0" dirty="0">
                <a:solidFill>
                  <a:srgbClr val="242F33"/>
                </a:solidFill>
                <a:effectLst/>
                <a:latin typeface="PT Serif" panose="020A0603040505020204" pitchFamily="18" charset="-52"/>
              </a:rPr>
              <a:t>Муж жене своей сказал</a:t>
            </a:r>
            <a:br>
              <a:rPr lang="ru-RU" dirty="0"/>
            </a:br>
            <a:r>
              <a:rPr lang="ru-RU" sz="1800" b="0" i="0" dirty="0">
                <a:solidFill>
                  <a:srgbClr val="242F33"/>
                </a:solidFill>
                <a:effectLst/>
                <a:latin typeface="PT Serif" panose="020A0603040505020204" pitchFamily="18" charset="-52"/>
              </a:rPr>
              <a:t>Ты все лето проиграла</a:t>
            </a:r>
            <a:br>
              <a:rPr lang="ru-RU" dirty="0"/>
            </a:br>
            <a:r>
              <a:rPr lang="ru-RU" sz="1800" b="0" i="0" dirty="0">
                <a:solidFill>
                  <a:srgbClr val="242F33"/>
                </a:solidFill>
                <a:effectLst/>
                <a:latin typeface="PT Serif" panose="020A0603040505020204" pitchFamily="18" charset="-52"/>
              </a:rPr>
              <a:t>Я без дров зимою стал</a:t>
            </a:r>
            <a:br>
              <a:rPr lang="ru-RU" dirty="0"/>
            </a:br>
            <a:r>
              <a:rPr lang="ru-RU" sz="1800" b="0" i="0" dirty="0">
                <a:solidFill>
                  <a:srgbClr val="242F33"/>
                </a:solidFill>
                <a:effectLst/>
                <a:latin typeface="PT Serif" panose="020A0603040505020204" pitchFamily="18" charset="-52"/>
              </a:rPr>
              <a:t>Скинь свой будничной кафтан</a:t>
            </a:r>
            <a:br>
              <a:rPr lang="ru-RU" dirty="0"/>
            </a:br>
            <a:r>
              <a:rPr lang="ru-RU" sz="1800" b="0" i="0" dirty="0" err="1">
                <a:solidFill>
                  <a:srgbClr val="242F33"/>
                </a:solidFill>
                <a:effectLst/>
                <a:latin typeface="PT Serif" panose="020A0603040505020204" pitchFamily="18" charset="-52"/>
              </a:rPr>
              <a:t>Нарядися</a:t>
            </a:r>
            <a:r>
              <a:rPr lang="ru-RU" sz="1800" b="0" i="0" dirty="0">
                <a:solidFill>
                  <a:srgbClr val="242F33"/>
                </a:solidFill>
                <a:effectLst/>
                <a:latin typeface="PT Serif" panose="020A0603040505020204" pitchFamily="18" charset="-52"/>
              </a:rPr>
              <a:t> в сарафан</a:t>
            </a:r>
            <a:br>
              <a:rPr lang="ru-RU" dirty="0"/>
            </a:br>
            <a:r>
              <a:rPr lang="ru-RU" sz="1800" b="0" i="0" dirty="0">
                <a:solidFill>
                  <a:srgbClr val="242F33"/>
                </a:solidFill>
                <a:effectLst/>
                <a:latin typeface="PT Serif" panose="020A0603040505020204" pitchFamily="18" charset="-52"/>
              </a:rPr>
              <a:t>И с тобой без всякой брани</a:t>
            </a:r>
            <a:br>
              <a:rPr lang="ru-RU" dirty="0"/>
            </a:br>
            <a:r>
              <a:rPr lang="ru-RU" sz="1800" b="0" i="0" dirty="0">
                <a:solidFill>
                  <a:srgbClr val="242F33"/>
                </a:solidFill>
                <a:effectLst/>
                <a:latin typeface="PT Serif" panose="020A0603040505020204" pitchFamily="18" charset="-52"/>
              </a:rPr>
              <a:t>Запрягу тебя я в сани</a:t>
            </a:r>
            <a:br>
              <a:rPr lang="ru-RU" dirty="0"/>
            </a:br>
            <a:r>
              <a:rPr lang="ru-RU" sz="1800" b="0" i="0" dirty="0">
                <a:solidFill>
                  <a:srgbClr val="242F33"/>
                </a:solidFill>
                <a:effectLst/>
                <a:latin typeface="PT Serif" panose="020A0603040505020204" pitchFamily="18" charset="-52"/>
              </a:rPr>
              <a:t>Ты за лошадь мне служи</a:t>
            </a:r>
            <a:br>
              <a:rPr lang="ru-RU" dirty="0"/>
            </a:br>
            <a:br>
              <a:rPr lang="ru-RU" dirty="0"/>
            </a:br>
            <a:r>
              <a:rPr lang="ru-RU" sz="1800" b="0" i="0" dirty="0">
                <a:solidFill>
                  <a:srgbClr val="242F33"/>
                </a:solidFill>
                <a:effectLst/>
                <a:latin typeface="PT Serif" panose="020A0603040505020204" pitchFamily="18" charset="-52"/>
              </a:rPr>
              <a:t>По дрова меня вези</a:t>
            </a:r>
            <a:br>
              <a:rPr lang="ru-RU" dirty="0"/>
            </a:br>
            <a:r>
              <a:rPr lang="ru-RU" sz="1800" b="0" i="0" dirty="0">
                <a:solidFill>
                  <a:srgbClr val="242F33"/>
                </a:solidFill>
                <a:effectLst/>
                <a:latin typeface="PT Serif" panose="020A0603040505020204" pitchFamily="18" charset="-52"/>
              </a:rPr>
              <a:t>Муж жену стал погонять</a:t>
            </a:r>
            <a:br>
              <a:rPr lang="ru-RU" dirty="0"/>
            </a:br>
            <a:r>
              <a:rPr lang="ru-RU" sz="1800" b="0" i="0" dirty="0">
                <a:solidFill>
                  <a:srgbClr val="242F33"/>
                </a:solidFill>
                <a:effectLst/>
                <a:latin typeface="PT Serif" panose="020A0603040505020204" pitchFamily="18" charset="-52"/>
              </a:rPr>
              <a:t>А народ весь хохотать</a:t>
            </a:r>
            <a:br>
              <a:rPr lang="ru-RU" dirty="0"/>
            </a:br>
            <a:r>
              <a:rPr lang="ru-RU" sz="1800" b="0" i="0" dirty="0">
                <a:solidFill>
                  <a:srgbClr val="242F33"/>
                </a:solidFill>
                <a:effectLst/>
                <a:latin typeface="PT Serif" panose="020A0603040505020204" pitchFamily="18" charset="-52"/>
              </a:rPr>
              <a:t>Баба горько зарыдала</a:t>
            </a:r>
            <a:br>
              <a:rPr lang="ru-RU" dirty="0"/>
            </a:br>
            <a:r>
              <a:rPr lang="ru-RU" sz="1800" b="0" i="0" dirty="0">
                <a:solidFill>
                  <a:srgbClr val="242F33"/>
                </a:solidFill>
                <a:effectLst/>
                <a:latin typeface="PT Serif" panose="020A0603040505020204" pitchFamily="18" charset="-52"/>
              </a:rPr>
              <a:t>На возьми назад сказала</a:t>
            </a:r>
            <a:br>
              <a:rPr lang="ru-RU" dirty="0"/>
            </a:br>
            <a:r>
              <a:rPr lang="ru-RU" sz="1800" b="0" i="0" dirty="0">
                <a:solidFill>
                  <a:srgbClr val="242F33"/>
                </a:solidFill>
                <a:effectLst/>
                <a:latin typeface="PT Serif" panose="020A0603040505020204" pitchFamily="18" charset="-52"/>
              </a:rPr>
              <a:t>Свой кусачий сарафан</a:t>
            </a:r>
            <a:br>
              <a:rPr lang="ru-RU" dirty="0"/>
            </a:br>
            <a:r>
              <a:rPr lang="ru-RU" sz="1800" b="0" i="0" dirty="0">
                <a:solidFill>
                  <a:srgbClr val="242F33"/>
                </a:solidFill>
                <a:effectLst/>
                <a:latin typeface="PT Serif" panose="020A0603040505020204" pitchFamily="18" charset="-52"/>
              </a:rPr>
              <a:t>Да меня избавь тиран</a:t>
            </a:r>
            <a:br>
              <a:rPr lang="ru-RU" dirty="0"/>
            </a:br>
            <a:r>
              <a:rPr lang="ru-RU" sz="1800" b="0" i="0" dirty="0">
                <a:solidFill>
                  <a:srgbClr val="242F33"/>
                </a:solidFill>
                <a:effectLst/>
                <a:latin typeface="PT Serif" panose="020A0603040505020204" pitchFamily="18" charset="-52"/>
              </a:rPr>
              <a:t>Ты продай мою обнову</a:t>
            </a:r>
            <a:br>
              <a:rPr lang="ru-RU" dirty="0"/>
            </a:br>
            <a:r>
              <a:rPr lang="ru-RU" sz="1800" b="0" i="0" dirty="0">
                <a:solidFill>
                  <a:srgbClr val="242F33"/>
                </a:solidFill>
                <a:effectLst/>
                <a:latin typeface="PT Serif" panose="020A0603040505020204" pitchFamily="18" charset="-52"/>
              </a:rPr>
              <a:t>И купи опять корову и коня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356428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>
            <a:extLst>
              <a:ext uri="{FF2B5EF4-FFF2-40B4-BE49-F238E27FC236}">
                <a16:creationId xmlns:a16="http://schemas.microsoft.com/office/drawing/2014/main" id="{45EAE956-4F91-4E2A-949B-E77FF68C06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1576" y="714375"/>
            <a:ext cx="9686924" cy="5762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86491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>
            <a:extLst>
              <a:ext uri="{FF2B5EF4-FFF2-40B4-BE49-F238E27FC236}">
                <a16:creationId xmlns:a16="http://schemas.microsoft.com/office/drawing/2014/main" id="{36F68D6B-196A-44E3-8B19-987708F83F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" y="342901"/>
            <a:ext cx="10296525" cy="5934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20993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>
            <a:extLst>
              <a:ext uri="{FF2B5EF4-FFF2-40B4-BE49-F238E27FC236}">
                <a16:creationId xmlns:a16="http://schemas.microsoft.com/office/drawing/2014/main" id="{A623B4BF-D6FC-4740-ACF1-32B8527F20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425" y="266700"/>
            <a:ext cx="10001250" cy="60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696309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</TotalTime>
  <Words>277</Words>
  <Application>Microsoft Office PowerPoint</Application>
  <PresentationFormat>Широкоэкранный</PresentationFormat>
  <Paragraphs>16</Paragraphs>
  <Slides>37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43" baseType="lpstr">
      <vt:lpstr>Arial</vt:lpstr>
      <vt:lpstr>Calibri</vt:lpstr>
      <vt:lpstr>Calibri Light</vt:lpstr>
      <vt:lpstr>PT Serif</vt:lpstr>
      <vt:lpstr>Times New Roman</vt:lpstr>
      <vt:lpstr>Тема Office</vt:lpstr>
      <vt:lpstr>Лекция №2 Тема: История социальной рекламы в России</vt:lpstr>
      <vt:lpstr>1. Исторические корни Российской социальной рекламы.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 предмету рекламирования и по стилевому решению плакаты можно разделить на:</vt:lpstr>
      <vt:lpstr>Презентация PowerPoint</vt:lpstr>
      <vt:lpstr>Презентация PowerPoint</vt:lpstr>
      <vt:lpstr>Презентация PowerPoint</vt:lpstr>
      <vt:lpstr>Презентация PowerPoint</vt:lpstr>
      <vt:lpstr>2. Социальная реклама в Советский период.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Изобразительные особенности социальных плакатов 1920-1930-х годов: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Лекция №2 Тема: История социальной рекламы в России</dc:title>
  <dc:creator>Клавдия</dc:creator>
  <cp:lastModifiedBy>Клавдия</cp:lastModifiedBy>
  <cp:revision>2</cp:revision>
  <dcterms:created xsi:type="dcterms:W3CDTF">2022-03-03T13:47:57Z</dcterms:created>
  <dcterms:modified xsi:type="dcterms:W3CDTF">2022-03-03T15:21:58Z</dcterms:modified>
</cp:coreProperties>
</file>